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6E21B-4E8C-ABB5-452E-AB0CEBA74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14C133-F91B-FD3B-47D2-F65C8ACB75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86702-0B0B-4418-EF49-C23CC9F4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DA0F9-CC6D-40B8-8990-3021599C191F}" type="datetimeFigureOut">
              <a:rPr lang="en-US" smtClean="0"/>
              <a:t>22-Nov-25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F29AE-7200-1152-1B3B-196998152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EFA0A-9B86-4707-82D6-8704E2DC5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E02DC-F2D6-4F23-982A-A6551D971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8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CEF3A-47D5-3922-2B38-605EF0A50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B449E5-170E-6120-2473-34AB21425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F71DA-E305-2C5D-1CF1-4B3716485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DA0F9-CC6D-40B8-8990-3021599C191F}" type="datetimeFigureOut">
              <a:rPr lang="en-US" smtClean="0"/>
              <a:t>22-Nov-25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1CF0A-B6CE-2AF2-351D-C57594218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1D104-A725-C5C3-0340-BD5DFB330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E02DC-F2D6-4F23-982A-A6551D971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4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FABC72-8CED-830E-FD8C-135E490682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6B198-F27B-331A-3765-49C0C80F44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EB5CF-3C1F-3A2A-B367-684E53437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DA0F9-CC6D-40B8-8990-3021599C191F}" type="datetimeFigureOut">
              <a:rPr lang="en-US" smtClean="0"/>
              <a:t>22-Nov-25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36B2E-C4CF-A514-AD36-7D15BF71C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ECAFD-2026-A4DE-AD76-FF67171C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E02DC-F2D6-4F23-982A-A6551D971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65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3E339-A8C1-C610-0A2A-6C640293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02259-5E69-2597-3C08-88FAD1BF1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CEA8F-9214-7F9F-59AA-C480AAFCE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DA0F9-CC6D-40B8-8990-3021599C191F}" type="datetimeFigureOut">
              <a:rPr lang="en-US" smtClean="0"/>
              <a:t>22-Nov-25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2A7BB-E689-4231-53A5-C4E6CA985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B575D-186F-7AA7-FE79-207A7551E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E02DC-F2D6-4F23-982A-A6551D971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96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1A28-8FCC-2FBE-F280-2EB536959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A9EDF-0988-2145-510E-A88DEDDDB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B055D-2ECB-F49F-00A4-F61DE27E8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DA0F9-CC6D-40B8-8990-3021599C191F}" type="datetimeFigureOut">
              <a:rPr lang="en-US" smtClean="0"/>
              <a:t>22-Nov-25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506D-C66B-9D64-3E8E-18EC15113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ABB47-E301-5E31-857F-90D31DE4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E02DC-F2D6-4F23-982A-A6551D971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49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4810-97AC-3CC9-F95C-FFF7B8D25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E4D4A-0050-26D0-C4B7-E16570144F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2DA815-C8F4-5DA1-36C6-1786F686B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8A5F9-CA7A-39B3-2059-ACDE029E7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DA0F9-CC6D-40B8-8990-3021599C191F}" type="datetimeFigureOut">
              <a:rPr lang="en-US" smtClean="0"/>
              <a:t>22-Nov-25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5AE51-0326-FC1F-B5A5-BBF56076D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90C12-E94D-DFCC-4E3D-F46006E24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E02DC-F2D6-4F23-982A-A6551D971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51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1AA3-01C2-BAF3-3FB0-90515672E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6C65E-DCED-F8C0-D814-F4937E33D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FA3CE-C605-17D6-5893-57F70773B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EFFDA5-B203-C1E1-97FA-4F6F488ADA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D44127-037E-296A-2B23-DA8A038129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CC61BE-852B-CC1D-C076-E234A5385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DA0F9-CC6D-40B8-8990-3021599C191F}" type="datetimeFigureOut">
              <a:rPr lang="en-US" smtClean="0"/>
              <a:t>22-Nov-25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643545-5697-0EEA-171C-3E2E98180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5B53A2-0867-EB1A-1354-4839B92B3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E02DC-F2D6-4F23-982A-A6551D971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9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14ACA-BA6C-F374-FDEA-C3A4672E6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CE5A0A-1F34-2E9D-6FD1-FFCCA5C98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DA0F9-CC6D-40B8-8990-3021599C191F}" type="datetimeFigureOut">
              <a:rPr lang="en-US" smtClean="0"/>
              <a:t>22-Nov-25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70E53-535E-7639-206D-25BA5AB06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13035-2AC9-70E9-F13C-372C2F761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E02DC-F2D6-4F23-982A-A6551D971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9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F88452-B3BF-EF0B-B018-9FC58D244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DA0F9-CC6D-40B8-8990-3021599C191F}" type="datetimeFigureOut">
              <a:rPr lang="en-US" smtClean="0"/>
              <a:t>22-Nov-25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79F6E0-037E-F352-EE48-999BA049B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D4A0D-9318-FC68-E1CF-3170C7CB7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E02DC-F2D6-4F23-982A-A6551D971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E49AE-EDA6-4192-E2EA-B577EE879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C06C1-E3D4-E707-BBF3-068EE84D9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92D326-AAD1-985D-60B9-BFC0F9296C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6170E-E847-0273-D545-57253F6B2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DA0F9-CC6D-40B8-8990-3021599C191F}" type="datetimeFigureOut">
              <a:rPr lang="en-US" smtClean="0"/>
              <a:t>22-Nov-25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27EFC-584E-C209-D3F5-042018C3E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2C17F-3A92-8552-13D6-F8861D24F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E02DC-F2D6-4F23-982A-A6551D971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1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9FB25-8559-C4AE-4B02-9C0344195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51B8AA-5081-1582-9E44-20232E3491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9E7C36-9674-49CE-0CCE-2D7F29DF8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CBE041-A4AD-62FC-2872-F325C934F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DA0F9-CC6D-40B8-8990-3021599C191F}" type="datetimeFigureOut">
              <a:rPr lang="en-US" smtClean="0"/>
              <a:t>22-Nov-25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238DB0-0D7C-B89C-AA2F-891DA015A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3B0D0-FDAC-4FD2-FBA5-3D9877E7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E02DC-F2D6-4F23-982A-A6551D971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15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D2C2FD-A73C-9BD2-E970-4EC9E3672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83D95-9876-0971-85B4-909B89A29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DFEB0-94BF-3ED5-7B88-D40701D42A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6DA0F9-CC6D-40B8-8990-3021599C191F}" type="datetimeFigureOut">
              <a:rPr lang="en-US" smtClean="0"/>
              <a:t>22-Nov-25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CB42F-3238-9CF1-37F2-813F533929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65F05-38E1-A620-6544-1015067E2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8E02DC-F2D6-4F23-982A-A6551D971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3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B7D4-BD3F-5603-A599-3C553616B1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Gujarat Vidyapith Chatbot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690025-0D8C-D875-253F-14A9368C7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Falguni </a:t>
            </a:r>
            <a:r>
              <a:rPr lang="en-US" dirty="0" err="1"/>
              <a:t>Maththar</a:t>
            </a:r>
            <a:r>
              <a:rPr lang="en-US" dirty="0"/>
              <a:t> – 240160510026</a:t>
            </a:r>
          </a:p>
          <a:p>
            <a:r>
              <a:rPr lang="en-US" dirty="0"/>
              <a:t>Akshit </a:t>
            </a:r>
            <a:r>
              <a:rPr lang="en-US" dirty="0" err="1"/>
              <a:t>Sonani</a:t>
            </a:r>
            <a:r>
              <a:rPr lang="en-US" dirty="0"/>
              <a:t> - 240160510049</a:t>
            </a:r>
          </a:p>
        </p:txBody>
      </p:sp>
    </p:spTree>
    <p:extLst>
      <p:ext uri="{BB962C8B-B14F-4D97-AF65-F5344CB8AC3E}">
        <p14:creationId xmlns:p14="http://schemas.microsoft.com/office/powerpoint/2010/main" val="2703714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F6286D-8B06-1328-1E20-87014F234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862532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Sitka Display" panose="02000505000000020004" pitchFamily="2" charset="0"/>
              </a:rPr>
              <a:t>Use Case Diagram</a:t>
            </a:r>
            <a:br>
              <a:rPr lang="en-US" sz="2400" b="1" dirty="0">
                <a:latin typeface="Sitka Display" panose="02000505000000020004" pitchFamily="2" charset="0"/>
              </a:rPr>
            </a:br>
            <a:r>
              <a:rPr lang="en-US" sz="2400" b="1" dirty="0">
                <a:latin typeface="Sitka Display" panose="02000505000000020004" pitchFamily="2" charset="0"/>
              </a:rPr>
              <a:t>(Admin)</a:t>
            </a:r>
            <a:endParaRPr lang="en-US" sz="2400" dirty="0"/>
          </a:p>
        </p:txBody>
      </p:sp>
      <p:pic>
        <p:nvPicPr>
          <p:cNvPr id="8" name="Picture 7" descr="A diagram of a person with text&#10;&#10;AI-generated content may be incorrect.">
            <a:extLst>
              <a:ext uri="{FF2B5EF4-FFF2-40B4-BE49-F238E27FC236}">
                <a16:creationId xmlns:a16="http://schemas.microsoft.com/office/drawing/2014/main" id="{785A3CAF-CBDE-92DE-809A-CC37A664F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154" y="47153"/>
            <a:ext cx="5677692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79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528AF0-5D1B-AE0F-142F-DAF741332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862532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Sitka Display" panose="02000505000000020004" pitchFamily="2" charset="0"/>
              </a:rPr>
              <a:t>Data Flow Diagram(DFD)</a:t>
            </a:r>
            <a:endParaRPr lang="en-US" sz="2400" dirty="0"/>
          </a:p>
        </p:txBody>
      </p:sp>
      <p:pic>
        <p:nvPicPr>
          <p:cNvPr id="10" name="Picture 9" descr="A diagram of a chatbot system&#10;&#10;AI-generated content may be incorrect.">
            <a:extLst>
              <a:ext uri="{FF2B5EF4-FFF2-40B4-BE49-F238E27FC236}">
                <a16:creationId xmlns:a16="http://schemas.microsoft.com/office/drawing/2014/main" id="{607C5FC4-0BFE-DC5F-3959-F21CC9AAD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177" y="0"/>
            <a:ext cx="54456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8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2F6AEFC-9B7D-AE5A-4506-5F7FA157D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862532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Sitka Display" panose="02000505000000020004" pitchFamily="2" charset="0"/>
              </a:rPr>
              <a:t>Activity Diagram</a:t>
            </a:r>
            <a:endParaRPr lang="en-US" sz="2400" dirty="0"/>
          </a:p>
        </p:txBody>
      </p:sp>
      <p:pic>
        <p:nvPicPr>
          <p:cNvPr id="7" name="Picture 6" descr="A diagram of a chatbot&#10;&#10;AI-generated content may be incorrect.">
            <a:extLst>
              <a:ext uri="{FF2B5EF4-FFF2-40B4-BE49-F238E27FC236}">
                <a16:creationId xmlns:a16="http://schemas.microsoft.com/office/drawing/2014/main" id="{E626BAC6-117D-93A6-ACFB-B09DE006B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971" y="0"/>
            <a:ext cx="5422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46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A78DA2-A6F5-E08A-3241-17EECFE9D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862532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Sitka Display" panose="02000505000000020004" pitchFamily="2" charset="0"/>
              </a:rPr>
              <a:t>Database Schema</a:t>
            </a:r>
            <a:endParaRPr lang="en-US" sz="2400" dirty="0"/>
          </a:p>
        </p:txBody>
      </p:sp>
      <p:pic>
        <p:nvPicPr>
          <p:cNvPr id="8" name="Picture 7" descr="A table of chat messages&#10;&#10;AI-generated content may be incorrect.">
            <a:extLst>
              <a:ext uri="{FF2B5EF4-FFF2-40B4-BE49-F238E27FC236}">
                <a16:creationId xmlns:a16="http://schemas.microsoft.com/office/drawing/2014/main" id="{C1CE73D9-EB7D-DA13-FCF6-CFC2E2E77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2" y="1112166"/>
            <a:ext cx="6849431" cy="2753109"/>
          </a:xfrm>
          <a:prstGeom prst="rect">
            <a:avLst/>
          </a:prstGeom>
        </p:spPr>
      </p:pic>
      <p:pic>
        <p:nvPicPr>
          <p:cNvPr id="10" name="Picture 9" descr="A table with text and words&#10;&#10;AI-generated content may be incorrect.">
            <a:extLst>
              <a:ext uri="{FF2B5EF4-FFF2-40B4-BE49-F238E27FC236}">
                <a16:creationId xmlns:a16="http://schemas.microsoft.com/office/drawing/2014/main" id="{58E0581D-EB87-AC6D-F142-23FDF1249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813" y="1146674"/>
            <a:ext cx="4858428" cy="1895740"/>
          </a:xfrm>
          <a:prstGeom prst="rect">
            <a:avLst/>
          </a:prstGeom>
        </p:spPr>
      </p:pic>
      <p:pic>
        <p:nvPicPr>
          <p:cNvPr id="12" name="Picture 11" descr="A table of information&#10;&#10;AI-generated content may be incorrect.">
            <a:extLst>
              <a:ext uri="{FF2B5EF4-FFF2-40B4-BE49-F238E27FC236}">
                <a16:creationId xmlns:a16="http://schemas.microsoft.com/office/drawing/2014/main" id="{EF32D280-BF6A-B6B2-B041-3852726F8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544" y="3850095"/>
            <a:ext cx="5054911" cy="290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4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B93FD7-1C6E-D779-137E-5F8B9BD23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30" y="0"/>
            <a:ext cx="1180374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39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753192-6259-B1A0-9038-9352BE125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5" y="0"/>
            <a:ext cx="12160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98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8D2B8F-E819-6272-1CF6-049F93F8F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1"/>
            <a:ext cx="12192000" cy="684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12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03CF-1051-709E-FBB7-7759230E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6B0EB-C09A-6F9E-A273-ADB5BF75E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EBD089-EF1F-CBA6-BDEB-2D5C10B4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93"/>
            <a:ext cx="12192000" cy="659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30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BCE62-87C9-8BE6-6ACC-CB8DD3F1F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A938A-72B4-D3F7-B1EB-06EB037BF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70FBE-AA19-A8C4-94AE-8CB8CAB3A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379"/>
            <a:ext cx="12192000" cy="646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27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80503-5261-A6D7-9EF0-B5A0F35FE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48C1C-B0BA-3239-D414-C4AE4130D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0AEDE-4145-B111-5384-DC028C8CA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57" y="0"/>
            <a:ext cx="11479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73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4B090-8191-C201-FE97-2488B1C89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BC3BF-9C6B-783D-BB38-DCA96D610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Key Features of Chatbot</a:t>
            </a:r>
          </a:p>
          <a:p>
            <a:r>
              <a:rPr lang="en-US" dirty="0"/>
              <a:t>Technology Stack</a:t>
            </a:r>
          </a:p>
          <a:p>
            <a:r>
              <a:rPr lang="en-US" dirty="0"/>
              <a:t>Project Architecture</a:t>
            </a:r>
          </a:p>
          <a:p>
            <a:r>
              <a:rPr lang="en-US" dirty="0"/>
              <a:t>Database Schema</a:t>
            </a:r>
          </a:p>
          <a:p>
            <a:r>
              <a:rPr lang="en-US" dirty="0"/>
              <a:t>Ui Design</a:t>
            </a:r>
          </a:p>
        </p:txBody>
      </p:sp>
    </p:spTree>
    <p:extLst>
      <p:ext uri="{BB962C8B-B14F-4D97-AF65-F5344CB8AC3E}">
        <p14:creationId xmlns:p14="http://schemas.microsoft.com/office/powerpoint/2010/main" val="3515279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56D99-8900-9044-8FFA-8ABB37255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22B81-B04C-9C5F-1C40-307C74618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E16E3C-F2BF-58DA-B3D8-B61BF2CA7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074"/>
            <a:ext cx="11990717" cy="642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55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FB26-3826-B853-9808-328C1D06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1CDD2-7878-6B63-88AF-FDF2F8350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3843E-4FC8-AE5E-C138-928F2424C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28" y="0"/>
            <a:ext cx="11409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68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FE426-C6A1-B7B9-0BAC-A0358C24D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657D2-44A8-F586-5D72-AA3A2B35A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93F4C-57FF-DAAF-0480-2562B7A3D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6" y="0"/>
            <a:ext cx="121316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85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29C6E-CF5E-EA54-A07C-2DE7977E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F2572-DA10-0E9E-42F9-A613E31A6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5F69F-DC36-447A-237E-ABE26A4C5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20" y="0"/>
            <a:ext cx="11615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07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328F7-D4EE-340A-B513-93276DFF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4151-DF1A-BA09-298E-E9074EB48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5ADCB9-CD3F-ABD7-C648-A57CDB380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19"/>
            <a:ext cx="12192000" cy="678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6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4414-0C4D-9336-8937-3337EA1B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BB76C-6201-035D-58ED-08D402F39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3CD441-5762-2E57-82AD-A023E0279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93"/>
            <a:ext cx="12192000" cy="678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39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CD330-A03A-A5A2-3B62-04C23DCE9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8BE95-A0E4-DA9C-3B18-D5188A7FA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A38E99-27C0-F82E-C864-41813D27A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986"/>
            <a:ext cx="12192000" cy="657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51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B3453-8187-8C6E-5BF2-CD27A3E9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87DA8-A480-176E-BBFA-CE9A2C6FF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9E8BA-2A82-B4E2-205F-53F82CB97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9"/>
            <a:ext cx="12192000" cy="683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25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D8A52-8DA2-DE8D-A2CC-A89209E0B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dwardian Script ITC" panose="030303020407070D0804" pitchFamily="66" charset="0"/>
              </a:rPr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val="1780808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99E58-CD37-BDE6-5CFC-E3ED896D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EC9BA-C8B8-58EB-5194-B32ABCE8E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b="1" dirty="0"/>
              <a:t>Why Chatbot?</a:t>
            </a:r>
          </a:p>
          <a:p>
            <a:pPr marL="0" indent="0">
              <a:buNone/>
            </a:pPr>
            <a:r>
              <a:rPr lang="en-US" sz="1400" dirty="0"/>
              <a:t>This project aims to create an efficient and user-friendly chatbot system for Gujarat Vidyapith.</a:t>
            </a:r>
          </a:p>
          <a:p>
            <a:pPr marL="0" indent="0">
              <a:buNone/>
            </a:pPr>
            <a:r>
              <a:rPr lang="en-US" sz="1400" dirty="0"/>
              <a:t>The system helps students, staff and visitors get quick answers to common queries related to the university.</a:t>
            </a:r>
          </a:p>
          <a:p>
            <a:pPr marL="0" indent="0">
              <a:buNone/>
            </a:pPr>
            <a:r>
              <a:rPr lang="en-US" sz="1400" dirty="0"/>
              <a:t>It reduces manual workload and improves information accessibility.</a:t>
            </a:r>
          </a:p>
          <a:p>
            <a:pPr marL="0" indent="0">
              <a:buNone/>
            </a:pPr>
            <a:r>
              <a:rPr lang="en-US" sz="1400" dirty="0"/>
              <a:t>The chatbot uses predefined intents, processes user questions and returns accurate responses.</a:t>
            </a:r>
          </a:p>
          <a:p>
            <a:pPr marL="0" indent="0">
              <a:buNone/>
            </a:pPr>
            <a:r>
              <a:rPr lang="en-US" sz="1400" dirty="0"/>
              <a:t>The goal is to provide a simple, fast and reliable digital helpdesk.</a:t>
            </a:r>
          </a:p>
          <a:p>
            <a:r>
              <a:rPr lang="en-US" sz="1400" b="1" dirty="0"/>
              <a:t>What Problem Does It Solve?</a:t>
            </a:r>
            <a:endParaRPr lang="en-US" sz="2000" b="1" dirty="0"/>
          </a:p>
          <a:p>
            <a:pPr marL="0" indent="0">
              <a:buNone/>
            </a:pPr>
            <a:r>
              <a:rPr lang="en-US" sz="1400" dirty="0"/>
              <a:t>Slow information delivery</a:t>
            </a:r>
          </a:p>
          <a:p>
            <a:pPr marL="0" indent="0">
              <a:buNone/>
            </a:pPr>
            <a:r>
              <a:rPr lang="en-US" sz="1400" dirty="0"/>
              <a:t>Repeated manual queries to staff</a:t>
            </a:r>
          </a:p>
          <a:p>
            <a:pPr marL="0" indent="0">
              <a:buNone/>
            </a:pPr>
            <a:r>
              <a:rPr lang="en-US" sz="1400" dirty="0"/>
              <a:t>Difficulty finding accurate and updated details</a:t>
            </a:r>
          </a:p>
          <a:p>
            <a:pPr marL="0" indent="0">
              <a:buNone/>
            </a:pPr>
            <a:r>
              <a:rPr lang="en-US" sz="1400" dirty="0"/>
              <a:t>Confusion during admissions and department-level inquiries</a:t>
            </a:r>
          </a:p>
          <a:p>
            <a:pPr marL="0" indent="0">
              <a:buNone/>
            </a:pPr>
            <a:r>
              <a:rPr lang="en-US" sz="1400" dirty="0"/>
              <a:t>Lack of a single point of information for the university</a:t>
            </a:r>
          </a:p>
        </p:txBody>
      </p:sp>
    </p:spTree>
    <p:extLst>
      <p:ext uri="{BB962C8B-B14F-4D97-AF65-F5344CB8AC3E}">
        <p14:creationId xmlns:p14="http://schemas.microsoft.com/office/powerpoint/2010/main" val="3079461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5481D-4D46-E6D3-D7E7-964881F2F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of Gujarat Vidyapith 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4D7B9-864C-B14A-FE23-E8B147F24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Provides instant answers to university-related queries</a:t>
            </a:r>
          </a:p>
          <a:p>
            <a:r>
              <a:rPr lang="en-US" dirty="0"/>
              <a:t>Covers departments, courses, admissions and general campus information</a:t>
            </a:r>
          </a:p>
          <a:p>
            <a:r>
              <a:rPr lang="en-US" dirty="0"/>
              <a:t>Works on intent-based training to maintain accuracy</a:t>
            </a:r>
          </a:p>
          <a:p>
            <a:r>
              <a:rPr lang="en-US" dirty="0"/>
              <a:t>Simple and clean chat interface for students and visitors</a:t>
            </a:r>
          </a:p>
          <a:p>
            <a:r>
              <a:rPr lang="en-US" dirty="0"/>
              <a:t>Centralized admin panel to add, update or remove intents</a:t>
            </a:r>
          </a:p>
          <a:p>
            <a:r>
              <a:rPr lang="en-US" dirty="0"/>
              <a:t>Responds 24/7 without depending on staff availability</a:t>
            </a:r>
          </a:p>
          <a:p>
            <a:r>
              <a:rPr lang="en-US" dirty="0"/>
              <a:t>Reduces repetitive workload for faculty and office staff</a:t>
            </a:r>
          </a:p>
          <a:p>
            <a:r>
              <a:rPr lang="en-US" dirty="0"/>
              <a:t>Supports structured responses for important topics like fees, programs and eligibility</a:t>
            </a:r>
          </a:p>
          <a:p>
            <a:r>
              <a:rPr lang="en-US" dirty="0"/>
              <a:t>Can be expanded with automatic model training in future</a:t>
            </a:r>
          </a:p>
          <a:p>
            <a:r>
              <a:rPr lang="en-US" dirty="0"/>
              <a:t>Lightweight design that works on the web without heavy setup</a:t>
            </a:r>
          </a:p>
        </p:txBody>
      </p:sp>
    </p:spTree>
    <p:extLst>
      <p:ext uri="{BB962C8B-B14F-4D97-AF65-F5344CB8AC3E}">
        <p14:creationId xmlns:p14="http://schemas.microsoft.com/office/powerpoint/2010/main" val="130485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8C481-C13F-547F-6564-F832673BF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51" y="543464"/>
            <a:ext cx="5364192" cy="5633499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b="1" dirty="0"/>
              <a:t>User Module – Features</a:t>
            </a:r>
          </a:p>
          <a:p>
            <a:r>
              <a:rPr lang="en-US" b="1" dirty="0"/>
              <a:t>User Registration</a:t>
            </a:r>
          </a:p>
          <a:p>
            <a:pPr marL="0" indent="0">
              <a:buNone/>
            </a:pPr>
            <a:r>
              <a:rPr lang="en-US" dirty="0"/>
              <a:t>New users can create an account using basic details like name, email and password.</a:t>
            </a:r>
          </a:p>
          <a:p>
            <a:r>
              <a:rPr lang="en-US" b="1" dirty="0"/>
              <a:t>Secure Login</a:t>
            </a:r>
          </a:p>
          <a:p>
            <a:pPr marL="0" indent="0">
              <a:buNone/>
            </a:pPr>
            <a:r>
              <a:rPr lang="en-US" dirty="0"/>
              <a:t>Only registered users can log in with valid credentials to access the chatbot.</a:t>
            </a:r>
          </a:p>
          <a:p>
            <a:r>
              <a:rPr lang="en-US" b="1" dirty="0"/>
              <a:t>Profile Handling</a:t>
            </a:r>
          </a:p>
          <a:p>
            <a:pPr marL="0" indent="0">
              <a:buNone/>
            </a:pPr>
            <a:r>
              <a:rPr lang="en-US" dirty="0"/>
              <a:t>Users can view and update their profile details (name, contact info, etc.) to keep data accurate.</a:t>
            </a:r>
          </a:p>
          <a:p>
            <a:r>
              <a:rPr lang="en-US" b="1" dirty="0"/>
              <a:t>Chat with Chatbot</a:t>
            </a:r>
          </a:p>
          <a:p>
            <a:pPr marL="0" indent="0">
              <a:buNone/>
            </a:pPr>
            <a:r>
              <a:rPr lang="en-US" dirty="0"/>
              <a:t>Logged-in users can ask queries related to Gujarat Vidyapith and get instant responses.</a:t>
            </a:r>
          </a:p>
          <a:p>
            <a:r>
              <a:rPr lang="en-US" b="1" dirty="0"/>
              <a:t>Chat History</a:t>
            </a:r>
          </a:p>
          <a:p>
            <a:pPr marL="0" indent="0">
              <a:buNone/>
            </a:pPr>
            <a:r>
              <a:rPr lang="en-US" dirty="0"/>
              <a:t>Each user's previous conversations are stored so they can review past answers anytime.</a:t>
            </a:r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86251E-01C4-1C16-7BAE-EF59A792E714}"/>
              </a:ext>
            </a:extLst>
          </p:cNvPr>
          <p:cNvSpPr txBox="1">
            <a:spLocks/>
          </p:cNvSpPr>
          <p:nvPr/>
        </p:nvSpPr>
        <p:spPr>
          <a:xfrm>
            <a:off x="6175061" y="514710"/>
            <a:ext cx="5364192" cy="5633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Admin Module – Features</a:t>
            </a:r>
            <a:endParaRPr lang="en-US" sz="20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Admin Dashboard</a:t>
            </a:r>
            <a:br>
              <a:rPr lang="en-US" sz="2000" dirty="0"/>
            </a:br>
            <a:r>
              <a:rPr lang="en-US" sz="2000" dirty="0"/>
              <a:t>Central panel showing overview of total users, active users, total chats and recent activity.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User Status Monitoring</a:t>
            </a:r>
            <a:br>
              <a:rPr lang="en-US" sz="2000" dirty="0"/>
            </a:br>
            <a:r>
              <a:rPr lang="en-US" sz="2000" dirty="0"/>
              <a:t>Admin can see which users are active, inactive or newly registered.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View User Chat History</a:t>
            </a:r>
            <a:br>
              <a:rPr lang="en-US" sz="2000" dirty="0"/>
            </a:br>
            <a:r>
              <a:rPr lang="en-US" sz="2000" dirty="0"/>
              <a:t>Admin can access user chat logs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Analyze common queries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Improve intents and responses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Monitor misuse or inappropriate queries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System Control</a:t>
            </a:r>
            <a:br>
              <a:rPr lang="en-US" sz="2000" dirty="0"/>
            </a:br>
            <a:r>
              <a:rPr lang="en-US" sz="2000" dirty="0"/>
              <a:t>Admin can manage intents, update responses and maintain the overall quality of the chatbot.</a:t>
            </a:r>
          </a:p>
        </p:txBody>
      </p:sp>
    </p:spTree>
    <p:extLst>
      <p:ext uri="{BB962C8B-B14F-4D97-AF65-F5344CB8AC3E}">
        <p14:creationId xmlns:p14="http://schemas.microsoft.com/office/powerpoint/2010/main" val="2352906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1E954-DF44-5210-248C-CAF46E4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4EAA0-F1FC-F913-6F18-E81315BF5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8258"/>
            <a:ext cx="525780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Frontend</a:t>
            </a:r>
          </a:p>
          <a:p>
            <a:pPr marL="0" indent="0">
              <a:buNone/>
            </a:pPr>
            <a:r>
              <a:rPr lang="en-US" dirty="0"/>
              <a:t>HTML</a:t>
            </a:r>
          </a:p>
          <a:p>
            <a:pPr marL="0" indent="0">
              <a:buNone/>
            </a:pPr>
            <a:r>
              <a:rPr lang="en-US" dirty="0"/>
              <a:t>CSS</a:t>
            </a:r>
          </a:p>
          <a:p>
            <a:pPr marL="0" indent="0">
              <a:buNone/>
            </a:pPr>
            <a:r>
              <a:rPr lang="en-US" dirty="0"/>
              <a:t>JavaScript</a:t>
            </a:r>
          </a:p>
          <a:p>
            <a:pPr marL="0" indent="0">
              <a:buNone/>
            </a:pPr>
            <a:r>
              <a:rPr lang="en-US" dirty="0"/>
              <a:t>Bootstrap (for responsive UI)</a:t>
            </a:r>
          </a:p>
          <a:p>
            <a:r>
              <a:rPr lang="en-US" b="1" dirty="0"/>
              <a:t>Backend</a:t>
            </a:r>
          </a:p>
          <a:p>
            <a:pPr marL="0" indent="0">
              <a:buNone/>
            </a:pPr>
            <a:r>
              <a:rPr lang="en-US" dirty="0"/>
              <a:t>Python</a:t>
            </a:r>
          </a:p>
          <a:p>
            <a:pPr marL="0" indent="0">
              <a:buNone/>
            </a:pPr>
            <a:r>
              <a:rPr lang="en-US" dirty="0"/>
              <a:t>Django Framework</a:t>
            </a:r>
          </a:p>
          <a:p>
            <a:pPr marL="0" indent="0">
              <a:buNone/>
            </a:pPr>
            <a:r>
              <a:rPr lang="en-US" dirty="0"/>
              <a:t>Chatbot core logic using NLTK / trained intent model</a:t>
            </a:r>
          </a:p>
          <a:p>
            <a:r>
              <a:rPr lang="en-US" b="1" dirty="0"/>
              <a:t>Database</a:t>
            </a:r>
          </a:p>
          <a:p>
            <a:pPr marL="0" indent="0">
              <a:buNone/>
            </a:pPr>
            <a:r>
              <a:rPr lang="en-US" dirty="0"/>
              <a:t>SQLite (or the one you used)</a:t>
            </a:r>
          </a:p>
          <a:p>
            <a:pPr marL="0" indent="0">
              <a:buNone/>
            </a:pPr>
            <a:r>
              <a:rPr lang="en-US" dirty="0"/>
              <a:t>Stores users, chat history, intents and admin data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D63E35-ACEF-D0DA-189C-DD9C7B6048BA}"/>
              </a:ext>
            </a:extLst>
          </p:cNvPr>
          <p:cNvSpPr txBox="1">
            <a:spLocks/>
          </p:cNvSpPr>
          <p:nvPr/>
        </p:nvSpPr>
        <p:spPr>
          <a:xfrm>
            <a:off x="6096000" y="113233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Machine Learning / NLP</a:t>
            </a:r>
          </a:p>
          <a:p>
            <a:pPr marL="0" indent="0">
              <a:buNone/>
            </a:pPr>
            <a:r>
              <a:rPr lang="en-US" sz="1800" dirty="0"/>
              <a:t>NLTK for text preprocessing</a:t>
            </a:r>
          </a:p>
          <a:p>
            <a:pPr marL="0" indent="0">
              <a:buNone/>
            </a:pPr>
            <a:r>
              <a:rPr lang="en-US" sz="1800" dirty="0"/>
              <a:t>Bag-of-Words model</a:t>
            </a:r>
          </a:p>
          <a:p>
            <a:pPr marL="0" indent="0">
              <a:buNone/>
            </a:pPr>
            <a:r>
              <a:rPr lang="en-US" sz="1800" dirty="0"/>
              <a:t>Custom trained model using </a:t>
            </a:r>
            <a:r>
              <a:rPr lang="en-US" sz="1800" dirty="0" err="1"/>
              <a:t>json</a:t>
            </a:r>
            <a:r>
              <a:rPr lang="en-US" sz="1800" dirty="0"/>
              <a:t> dataset</a:t>
            </a:r>
          </a:p>
          <a:p>
            <a:r>
              <a:rPr lang="en-US" sz="1800" b="1" dirty="0"/>
              <a:t>Tools &amp; Libraries</a:t>
            </a:r>
          </a:p>
          <a:p>
            <a:pPr marL="0" indent="0">
              <a:buNone/>
            </a:pPr>
            <a:r>
              <a:rPr lang="en-US" sz="1800" dirty="0"/>
              <a:t>Django Admin Panel</a:t>
            </a:r>
          </a:p>
          <a:p>
            <a:pPr marL="0" indent="0">
              <a:buNone/>
            </a:pPr>
            <a:r>
              <a:rPr lang="en-US" sz="1800" dirty="0"/>
              <a:t>NumPy</a:t>
            </a:r>
          </a:p>
          <a:p>
            <a:pPr marL="0" indent="0">
              <a:buNone/>
            </a:pPr>
            <a:r>
              <a:rPr lang="en-US" sz="1800" dirty="0"/>
              <a:t>Pickle for model storage</a:t>
            </a:r>
          </a:p>
          <a:p>
            <a:pPr marL="0" indent="0">
              <a:buNone/>
            </a:pPr>
            <a:r>
              <a:rPr lang="en-US" sz="1800" dirty="0"/>
              <a:t>JSON for intents dataset</a:t>
            </a:r>
          </a:p>
          <a:p>
            <a:pPr marL="0" indent="0">
              <a:buNone/>
            </a:pPr>
            <a:r>
              <a:rPr lang="en-US" sz="1800" dirty="0"/>
              <a:t>GitHub for version control</a:t>
            </a:r>
          </a:p>
          <a:p>
            <a:r>
              <a:rPr lang="en-US" sz="1800" b="1" dirty="0"/>
              <a:t>Environment</a:t>
            </a:r>
          </a:p>
          <a:p>
            <a:pPr marL="0" indent="0">
              <a:buNone/>
            </a:pPr>
            <a:r>
              <a:rPr lang="en-US" sz="1800" dirty="0"/>
              <a:t>VS Code</a:t>
            </a:r>
          </a:p>
          <a:p>
            <a:pPr marL="0" indent="0">
              <a:buNone/>
            </a:pPr>
            <a:r>
              <a:rPr lang="en-US" sz="1800" dirty="0"/>
              <a:t>Python Virtual Environment</a:t>
            </a:r>
          </a:p>
          <a:p>
            <a:pPr marL="0" indent="0">
              <a:buNone/>
            </a:pPr>
            <a:r>
              <a:rPr lang="en-US" sz="1800" dirty="0"/>
              <a:t>Browser for deployment testing</a:t>
            </a:r>
          </a:p>
        </p:txBody>
      </p:sp>
    </p:spTree>
    <p:extLst>
      <p:ext uri="{BB962C8B-B14F-4D97-AF65-F5344CB8AC3E}">
        <p14:creationId xmlns:p14="http://schemas.microsoft.com/office/powerpoint/2010/main" val="2299381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A732A-0FB0-F9F3-A69E-9FB2310E1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862532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Sitka Display" panose="02000505000000020004" pitchFamily="2" charset="0"/>
              </a:rPr>
              <a:t>System Flow Chart </a:t>
            </a:r>
            <a:br>
              <a:rPr lang="en-US" sz="2400" b="1" dirty="0">
                <a:latin typeface="Sitka Display" panose="02000505000000020004" pitchFamily="2" charset="0"/>
              </a:rPr>
            </a:br>
            <a:r>
              <a:rPr lang="en-US" sz="2400" b="1" dirty="0">
                <a:latin typeface="Sitka Display" panose="02000505000000020004" pitchFamily="2" charset="0"/>
              </a:rPr>
              <a:t>(Existing System)</a:t>
            </a:r>
            <a:endParaRPr lang="en-US" sz="2400" dirty="0"/>
          </a:p>
        </p:txBody>
      </p:sp>
      <p:pic>
        <p:nvPicPr>
          <p:cNvPr id="5" name="Picture 4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4A0C554B-81DE-95CF-600D-9BE6AA5B1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064" y="0"/>
            <a:ext cx="5659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45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1D7C28-336B-F2E5-59E9-F4328B00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862532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Sitka Display" panose="02000505000000020004" pitchFamily="2" charset="0"/>
              </a:rPr>
              <a:t>System Flow Chart </a:t>
            </a:r>
            <a:br>
              <a:rPr lang="en-US" sz="2400" b="1" dirty="0">
                <a:latin typeface="Sitka Display" panose="02000505000000020004" pitchFamily="2" charset="0"/>
              </a:rPr>
            </a:br>
            <a:r>
              <a:rPr lang="en-US" sz="2400" b="1" dirty="0">
                <a:latin typeface="Sitka Display" panose="02000505000000020004" pitchFamily="2" charset="0"/>
              </a:rPr>
              <a:t>(Chatbot System)</a:t>
            </a:r>
            <a:endParaRPr lang="en-US" sz="2400" dirty="0"/>
          </a:p>
        </p:txBody>
      </p:sp>
      <p:pic>
        <p:nvPicPr>
          <p:cNvPr id="6" name="Picture 5" descr="A diagram of process user query&#10;&#10;AI-generated content may be incorrect.">
            <a:extLst>
              <a:ext uri="{FF2B5EF4-FFF2-40B4-BE49-F238E27FC236}">
                <a16:creationId xmlns:a16="http://schemas.microsoft.com/office/drawing/2014/main" id="{81FD8326-1530-8DBA-1E46-67C9F89FB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55" y="0"/>
            <a:ext cx="5476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3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D9DDEC-2A2E-2D60-9302-B1806761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862532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Sitka Display" panose="02000505000000020004" pitchFamily="2" charset="0"/>
              </a:rPr>
              <a:t>Use Case Diagram</a:t>
            </a:r>
            <a:br>
              <a:rPr lang="en-US" sz="2400" b="1" dirty="0">
                <a:latin typeface="Sitka Display" panose="02000505000000020004" pitchFamily="2" charset="0"/>
              </a:rPr>
            </a:br>
            <a:r>
              <a:rPr lang="en-US" sz="2400" b="1" dirty="0">
                <a:latin typeface="Sitka Display" panose="02000505000000020004" pitchFamily="2" charset="0"/>
              </a:rPr>
              <a:t>(User)</a:t>
            </a:r>
            <a:endParaRPr lang="en-US" sz="2400" dirty="0"/>
          </a:p>
        </p:txBody>
      </p:sp>
      <p:pic>
        <p:nvPicPr>
          <p:cNvPr id="6" name="Picture 5" descr="A diagram of a person with text&#10;&#10;AI-generated content may be incorrect.">
            <a:extLst>
              <a:ext uri="{FF2B5EF4-FFF2-40B4-BE49-F238E27FC236}">
                <a16:creationId xmlns:a16="http://schemas.microsoft.com/office/drawing/2014/main" id="{74436E35-ECA9-4A55-B67F-EB94C954C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881" y="0"/>
            <a:ext cx="4994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0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542</Words>
  <Application>Microsoft Office PowerPoint</Application>
  <PresentationFormat>Widescreen</PresentationFormat>
  <Paragraphs>88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Aptos Display</vt:lpstr>
      <vt:lpstr>Arial</vt:lpstr>
      <vt:lpstr>Edwardian Script ITC</vt:lpstr>
      <vt:lpstr>Sitka Display</vt:lpstr>
      <vt:lpstr>Office Theme</vt:lpstr>
      <vt:lpstr>Gujarat Vidyapith Chatbot</vt:lpstr>
      <vt:lpstr>Agenda</vt:lpstr>
      <vt:lpstr>Introduction</vt:lpstr>
      <vt:lpstr>Key Features of Gujarat Vidyapith Chatbot</vt:lpstr>
      <vt:lpstr>PowerPoint Presentation</vt:lpstr>
      <vt:lpstr>Technology Stack </vt:lpstr>
      <vt:lpstr>System Flow Chart  (Existing System)</vt:lpstr>
      <vt:lpstr>System Flow Chart  (Chatbot System)</vt:lpstr>
      <vt:lpstr>Use Case Diagram (User)</vt:lpstr>
      <vt:lpstr>Use Case Diagram (Admin)</vt:lpstr>
      <vt:lpstr>Data Flow Diagram(DFD)</vt:lpstr>
      <vt:lpstr>Activity Diagram</vt:lpstr>
      <vt:lpstr>Database Schema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AKSHIT SONANI</dc:creator>
  <cp:lastModifiedBy>AKSHIT SONANI</cp:lastModifiedBy>
  <cp:revision>49</cp:revision>
  <dcterms:created xsi:type="dcterms:W3CDTF">2025-11-22T00:23:36Z</dcterms:created>
  <dcterms:modified xsi:type="dcterms:W3CDTF">2025-11-22T01:21:47Z</dcterms:modified>
</cp:coreProperties>
</file>